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2" r:id="rId6"/>
    <p:sldId id="264" r:id="rId7"/>
    <p:sldId id="260" r:id="rId8"/>
    <p:sldId id="263" r:id="rId9"/>
    <p:sldId id="261" r:id="rId10"/>
    <p:sldId id="272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01" autoAdjust="0"/>
  </p:normalViewPr>
  <p:slideViewPr>
    <p:cSldViewPr>
      <p:cViewPr varScale="1">
        <p:scale>
          <a:sx n="130" d="100"/>
          <a:sy n="130" d="100"/>
        </p:scale>
        <p:origin x="-19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13B0-07E2-4DC5-9D99-C14D5E6A988C}" type="datetimeFigureOut">
              <a:rPr lang="sr-Latn-CS" smtClean="0"/>
              <a:pPr/>
              <a:t>30.5.2019.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B4F10-39B2-4D27-AF24-A7B4A8B9EA9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58-H9zGamA&amp;list=TLitvSrszXjgOEwgBLu-k6KMYXJMmzOed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EDfRy6DQn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9j1xGaxYz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UHCKsH7mbN0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t9tm3RoUU" TargetMode="External"/><Relationship Id="rId7" Type="http://schemas.openxmlformats.org/officeDocument/2006/relationships/hyperlink" Target="http://www.youtube.com/watch?v=Tz8ithgTBj4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uHUTbq-j0UU" TargetMode="External"/><Relationship Id="rId5" Type="http://schemas.openxmlformats.org/officeDocument/2006/relationships/hyperlink" Target="https://www.youtube.com/watch?v=x1QTc5YeO6w" TargetMode="External"/><Relationship Id="rId4" Type="http://schemas.openxmlformats.org/officeDocument/2006/relationships/hyperlink" Target="https://www.youtube.com/watch?v=8qnnoePeHlk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YEopZ4VhG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xulFgT93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ZTs0l5qwlk" TargetMode="External"/><Relationship Id="rId5" Type="http://schemas.openxmlformats.org/officeDocument/2006/relationships/hyperlink" Target="https://www.youtube.com/watch?v=xZY7npUc0mg" TargetMode="External"/><Relationship Id="rId4" Type="http://schemas.openxmlformats.org/officeDocument/2006/relationships/hyperlink" Target="https://www.youtube.com/watch?v=FD9mWIBT6zM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l.viadinarica.com/hr/tour/planinarenje-na-duze-staze/via-dinarica-white-trail/17291189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r.wikipedia.org/wiki/Panonska_nizina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dgu.hr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capitalist.com/dive-oceans-lakes-drill-hole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hgi-cgs.hr/paleolimnoloska_istrazivanja.html" TargetMode="External"/><Relationship Id="rId4" Type="http://schemas.openxmlformats.org/officeDocument/2006/relationships/hyperlink" Target="http://www.geografija.hr/hrvatska/vransko-jezero-jedinstven-prirodnogeografski-fenomen-na-otoku-cresu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Za uvod ili ponavljanje pogledati: </a:t>
            </a:r>
            <a:r>
              <a:rPr lang="hr-HR" dirty="0" smtClean="0">
                <a:hlinkClick r:id="rId3"/>
              </a:rPr>
              <a:t>http://www.youtube.com/watch?v=F58-H9zGamA&amp;list=TLitvSrszXjgOEwgBLu-k6KMYXJMmzOedl</a:t>
            </a:r>
            <a:r>
              <a:rPr lang="hr-HR" dirty="0" smtClean="0"/>
              <a:t>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Animacija – kako</a:t>
            </a:r>
            <a:r>
              <a:rPr lang="hr-HR" baseline="0" dirty="0" smtClean="0"/>
              <a:t> su nastali fosili - </a:t>
            </a:r>
            <a:r>
              <a:rPr lang="hr-HR" dirty="0" smtClean="0">
                <a:hlinkClick r:id="rId3"/>
              </a:rPr>
              <a:t>http://www.youtube.com/watch?v=SEDfRy6DQns</a:t>
            </a:r>
            <a:endParaRPr lang="hr-H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uz pomoć slike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fosil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njihovu važnost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http://www.youtube.com/watch?v=Q9j1xGaxYzY</a:t>
            </a:r>
            <a:r>
              <a:rPr lang="hr-HR" dirty="0" smtClean="0"/>
              <a:t> – građa Zemlje</a:t>
            </a:r>
          </a:p>
          <a:p>
            <a:r>
              <a:rPr lang="hr-HR" smtClean="0"/>
              <a:t>Zvjezdoznanci:</a:t>
            </a:r>
            <a:r>
              <a:rPr lang="hr-HR" baseline="0" smtClean="0"/>
              <a:t> građa Zemlje </a:t>
            </a:r>
            <a:r>
              <a:rPr lang="hr-HR" smtClean="0">
                <a:hlinkClick r:id="rId4"/>
              </a:rPr>
              <a:t>https://www.youtube.com/watch?v=UHCKsH7mbN0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hlinkClick r:id="rId3"/>
              </a:rPr>
              <a:t>https://www.youtube.com/watch?v=ZSt9tm3RoUU</a:t>
            </a:r>
            <a:r>
              <a:rPr lang="hr-HR" dirty="0" smtClean="0"/>
              <a:t> – Zemljina prošlost u jednoj minuti</a:t>
            </a:r>
          </a:p>
          <a:p>
            <a:r>
              <a:rPr lang="hr-HR" dirty="0" smtClean="0">
                <a:hlinkClick r:id="rId4"/>
              </a:rPr>
              <a:t>https://www.youtube.com/watch?v=8qnnoePeHlk</a:t>
            </a:r>
            <a:r>
              <a:rPr lang="hr-HR" dirty="0" smtClean="0"/>
              <a:t> – Zemljina prošlost u pet i pol minuta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hlinkClick r:id="rId5"/>
              </a:rPr>
              <a:t>https://www.youtube.com/watch?v=x1QTc5YeO6w</a:t>
            </a:r>
            <a:r>
              <a:rPr lang="hr-HR" dirty="0" smtClean="0"/>
              <a:t> - Nastanak Sunčevog sustava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hlinkClick r:id="rId6"/>
              </a:rPr>
              <a:t>https://www.youtube.com/watch?v=uHUTbq-j0UU</a:t>
            </a:r>
            <a:r>
              <a:rPr lang="hr-HR" dirty="0" smtClean="0"/>
              <a:t>  - Dokumentarni film o nastanku Zemlje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isječak o nastanku svemira i Zemlje (National</a:t>
            </a:r>
            <a:r>
              <a:rPr lang="hr-HR" baseline="0" dirty="0" smtClean="0"/>
              <a:t> Geographic) </a:t>
            </a:r>
            <a:r>
              <a:rPr lang="hr-HR" dirty="0" smtClean="0">
                <a:hlinkClick r:id="rId7"/>
              </a:rPr>
              <a:t>http://www.youtube.com/watch?v=Tz8ithgTBj4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crteža i slike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razliku između magme i lave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Lava, isječak (National Geographic): </a:t>
            </a:r>
            <a:r>
              <a:rPr lang="hr-HR" dirty="0" smtClean="0">
                <a:hlinkClick r:id="rId3"/>
              </a:rPr>
              <a:t>http://www.youtube.com/watch?v=ZYEopZ4VhGs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Razlikuje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unutarnje od vanjskih procesa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uz pomoć crteža i slike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rszliku između magme i lave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djelovanje unutarnji hi vanjskih procesa na nastanak i oblikovanje reljefa.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uz pomoć crteža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najmanje jedanunutarnjii vanjski proces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Pokazati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slike ili kratki film: Pejzaži Hrvatske.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Učenici trebaju navesti promjenama u izgledu reljefa.</a:t>
            </a:r>
          </a:p>
          <a:p>
            <a:r>
              <a:rPr lang="hr-HR" dirty="0" smtClean="0">
                <a:hlinkClick r:id="rId3"/>
              </a:rPr>
              <a:t>https://www.youtube.com/watch?v=bCxulFgT938</a:t>
            </a:r>
            <a:r>
              <a:rPr lang="hr-HR" dirty="0" smtClean="0"/>
              <a:t> Oda radosti – promo video</a:t>
            </a:r>
          </a:p>
          <a:p>
            <a:r>
              <a:rPr lang="hr-HR" dirty="0" smtClean="0">
                <a:hlinkClick r:id="rId4"/>
              </a:rPr>
              <a:t>https://www.youtube.com/watch?v=FD9mWIBT6zM</a:t>
            </a:r>
            <a:r>
              <a:rPr lang="hr-HR" dirty="0" smtClean="0"/>
              <a:t> Hrvatska prirodna baština</a:t>
            </a:r>
          </a:p>
          <a:p>
            <a:r>
              <a:rPr lang="hr-HR" dirty="0" smtClean="0">
                <a:hlinkClick r:id="rId5"/>
              </a:rPr>
              <a:t>https://www.youtube.com/watch?v=xZY7npUc0mg</a:t>
            </a:r>
            <a:r>
              <a:rPr lang="hr-HR" dirty="0" smtClean="0"/>
              <a:t> – Hrvatska prirodna baština</a:t>
            </a:r>
            <a:r>
              <a:rPr lang="hr-HR" baseline="0" dirty="0" smtClean="0"/>
              <a:t> – bezvremenska ljepota</a:t>
            </a:r>
            <a:endParaRPr lang="hr-HR" dirty="0" smtClean="0"/>
          </a:p>
          <a:p>
            <a:r>
              <a:rPr lang="hr-HR" dirty="0" smtClean="0">
                <a:hlinkClick r:id="rId6"/>
              </a:rPr>
              <a:t>https://www.youtube.com/watch?v=aZTs0l5qwlk</a:t>
            </a:r>
            <a:r>
              <a:rPr lang="hr-HR" dirty="0" smtClean="0"/>
              <a:t>  - Hrvatska iz zraka (Davor Rostuhar)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crteža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izriče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definiciju pojma reljef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crteža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nabraja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reljefne oblike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razvstava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ih na ravnice i neravnine (uzvisine i udubljenja – gora, planina, brdo, pobrđe, dolina, zavala, kotlina, klanac)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slika, crteža i učitelja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razlike među reljefnim oblicima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učitelja na geografskoj karti svijeta, Hrvatske i zavičaja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različite oblike reljefa (Himalaja, Dinaridi, Tibet, Lička zavala, Požeška kotlina, klanac Krke, Papuk, Hrvatsko zagorje, Panonska nizina)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učitelja na geografskoj karti svijeta, Hrvatske i zavičaja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različite oblike reljefa (Himalaja, Dinaridi, Tibet, Lička zavala, Požeška kotlina, klanac Krke, Papuk, Hrvatsko zagorje, Panonska nizina)</a:t>
            </a:r>
            <a:endParaRPr lang="hr-HR" dirty="0" smtClean="0"/>
          </a:p>
          <a:p>
            <a:r>
              <a:rPr lang="hr-HR" dirty="0" smtClean="0"/>
              <a:t>Via Dinarica: </a:t>
            </a:r>
            <a:r>
              <a:rPr lang="hr-HR" dirty="0" smtClean="0">
                <a:hlinkClick r:id="rId3"/>
              </a:rPr>
              <a:t>https://trail.viadinarica.com/hr/tour/planinarenje-na-duze-staze/via-dinarica-white-trail/17291189/#dm=1</a:t>
            </a:r>
            <a:endParaRPr lang="hr-HR" dirty="0" smtClean="0"/>
          </a:p>
          <a:p>
            <a:r>
              <a:rPr lang="hr-HR" dirty="0" smtClean="0"/>
              <a:t>Panonska nizina: </a:t>
            </a:r>
            <a:r>
              <a:rPr lang="hr-HR" dirty="0" smtClean="0">
                <a:hlinkClick r:id="rId4"/>
              </a:rPr>
              <a:t>https://hr.wikipedia.org/wiki/Panonska_nizina</a:t>
            </a:r>
            <a:endParaRPr lang="hr-HR" dirty="0" smtClean="0"/>
          </a:p>
          <a:p>
            <a:r>
              <a:rPr lang="hr-HR" dirty="0" smtClean="0"/>
              <a:t>Kod svakog prikaza iz google karata</a:t>
            </a:r>
            <a:r>
              <a:rPr lang="hr-HR" baseline="0" dirty="0" smtClean="0"/>
              <a:t> moguće je pregledati i fotografije lokacije.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crteža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razliku između nadmorske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relativne visine, pokazuje visine ispod razine mora, na razini mora(depresija, kriptodepresija)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DGU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Geoportal: </a:t>
            </a:r>
            <a:r>
              <a:rPr lang="hr-HR" dirty="0" smtClean="0">
                <a:hlinkClick r:id="rId3"/>
              </a:rPr>
              <a:t>https://geoportal.dgu.hr/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uz pomoć učitelja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očitava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karti svijeta, Hrvatske i zavičaja apsolutnu visinu najviših vrhova i apsolutnu visinu škole, uz pomoć skice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izračunava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njihovu relativnu visinu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uz pomoć učitelja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 i očitava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naziv na karti svijeta i Hrvatske za prostore ispod razine mora (Mrtvo more, Bajkalsko jezero, Vransko jezero na Cresu).</a:t>
            </a:r>
          </a:p>
          <a:p>
            <a:r>
              <a:rPr lang="hr-HR" dirty="0" smtClean="0"/>
              <a:t>Dubina Bajkalskog</a:t>
            </a:r>
            <a:r>
              <a:rPr lang="hr-HR" baseline="0" dirty="0" smtClean="0"/>
              <a:t> jezera: </a:t>
            </a:r>
            <a:r>
              <a:rPr lang="hr-HR" dirty="0" smtClean="0">
                <a:hlinkClick r:id="rId3"/>
              </a:rPr>
              <a:t>https://www.visualcapitalist.com/dive-oceans-lakes-drill-holes/</a:t>
            </a:r>
            <a:endParaRPr lang="hr-HR" dirty="0" smtClean="0"/>
          </a:p>
          <a:p>
            <a:r>
              <a:rPr lang="hr-HR" dirty="0" smtClean="0"/>
              <a:t>Vransko jezero na Cresu: </a:t>
            </a:r>
            <a:r>
              <a:rPr lang="hr-HR" dirty="0" smtClean="0">
                <a:hlinkClick r:id="rId4"/>
              </a:rPr>
              <a:t>http://www.geografija.hr/hrvatska/vransko-jezero-jedinstven-prirodnogeografski-fenomen-na-otoku-cresu/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https://www.hgi-cgs.hr/paleolimnoloska_istrazivanja.html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B4F10-39B2-4D27-AF24-A7B4A8B9EA91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9" cstate="print"/>
          <a:srcRect t="42413" r="2439" b="39378"/>
          <a:stretch>
            <a:fillRect/>
          </a:stretch>
        </p:blipFill>
        <p:spPr bwMode="auto">
          <a:xfrm>
            <a:off x="0" y="0"/>
            <a:ext cx="9144000" cy="7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t9tm3RoUU" TargetMode="External"/><Relationship Id="rId7" Type="http://schemas.openxmlformats.org/officeDocument/2006/relationships/hyperlink" Target="https://www.youtube.com/watch?v=uHUTbq-j0U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z8ithgTBj4" TargetMode="External"/><Relationship Id="rId5" Type="http://schemas.openxmlformats.org/officeDocument/2006/relationships/hyperlink" Target="https://www.youtube.com/watch?v=x1QTc5YeO6w" TargetMode="External"/><Relationship Id="rId4" Type="http://schemas.openxmlformats.org/officeDocument/2006/relationships/hyperlink" Target="https://www.youtube.com/watch?v=8qnnoePeHl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xulFgT9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aZTs0l5qwlk" TargetMode="External"/><Relationship Id="rId5" Type="http://schemas.openxmlformats.org/officeDocument/2006/relationships/hyperlink" Target="https://www.youtube.com/watch?v=xZY7npUc0mg" TargetMode="External"/><Relationship Id="rId4" Type="http://schemas.openxmlformats.org/officeDocument/2006/relationships/hyperlink" Target="https://www.youtube.com/watch?v=FD9mWIBT6z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maps/@43.8683364,15.910431,18729m/data=!3m1!1e3" TargetMode="External"/><Relationship Id="rId13" Type="http://schemas.openxmlformats.org/officeDocument/2006/relationships/image" Target="../media/image14.png"/><Relationship Id="rId3" Type="http://schemas.openxmlformats.org/officeDocument/2006/relationships/hyperlink" Target="https://www.google.com/maps/place/Himalaja/@30.605241,79.4077713,1087042m/data=!3m1!1e3!4m5!3m4!1s0x3995b9ebef1235bd:0x3ae1297b70640201!8m2!3d28.5983159!4d83.9310623" TargetMode="External"/><Relationship Id="rId7" Type="http://schemas.openxmlformats.org/officeDocument/2006/relationships/hyperlink" Target="https://www.google.com/maps/@45.3621966,17.5561797,48993m/data=!3m1!1e3" TargetMode="Externa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maps/@44.737861,15.1425371,81931m/data=!3m1!1e3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trail.viadinarica.com/hr/tour/planinarenje-na-duze-staze/via-dinarica-white-trail/17291189/" TargetMode="External"/><Relationship Id="rId15" Type="http://schemas.openxmlformats.org/officeDocument/2006/relationships/image" Target="../media/image16.png"/><Relationship Id="rId10" Type="http://schemas.openxmlformats.org/officeDocument/2006/relationships/hyperlink" Target="https://hr.wikipedia.org/wiki/Panonska_nizina" TargetMode="External"/><Relationship Id="rId4" Type="http://schemas.openxmlformats.org/officeDocument/2006/relationships/hyperlink" Target="https://www.google.com/maps/place/Tibet,+Kina/@35.1010229,79.5988502,2539079m/data=!3m1!1e3!4m5!3m4!1s0x3761317e9c4a2cc1:0x1fc12c628413da99!8m2!3d30.1533605!4d88.7878678" TargetMode="External"/><Relationship Id="rId9" Type="http://schemas.openxmlformats.org/officeDocument/2006/relationships/hyperlink" Target="https://www.google.com/maps/@46.1046493,15.742658,19664m/data=!3m1!1e3" TargetMode="Externa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portal.dgu.h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dgu.h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Mrtvo+more/@31.5396906,35.4069682,12.46z/data=!4m5!3m4!1s0x15033c2eaf9fbba1:0xf38cff48a0c15882!8m2!3d31.5590287!4d35.4731895!5m1!1e4" TargetMode="External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hgi-cgs.hr/paleolimnoloska_istrazivanja.html" TargetMode="External"/><Relationship Id="rId4" Type="http://schemas.openxmlformats.org/officeDocument/2006/relationships/hyperlink" Target="https://www.visualcapitalist.com/dive-oceans-lakes-drill-hol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Reljef i građa Zemlje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Reljef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8192"/>
            <a:ext cx="5362182" cy="392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slov 3"/>
          <p:cNvSpPr txBox="1">
            <a:spLocks/>
          </p:cNvSpPr>
          <p:nvPr/>
        </p:nvSpPr>
        <p:spPr>
          <a:xfrm>
            <a:off x="3244850" y="882650"/>
            <a:ext cx="1695453" cy="866782"/>
          </a:xfrm>
          <a:prstGeom prst="rect">
            <a:avLst/>
          </a:prstGeom>
          <a:solidFill>
            <a:srgbClr val="92D050"/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chemeClr val="lt1"/>
                </a:solidFill>
              </a:rPr>
              <a:t>Blage padine, zaobljeni vrhovi</a:t>
            </a:r>
            <a:endParaRPr lang="hr-HR" dirty="0">
              <a:solidFill>
                <a:schemeClr val="lt1"/>
              </a:solidFill>
            </a:endParaRPr>
          </a:p>
        </p:txBody>
      </p:sp>
      <p:pic>
        <p:nvPicPr>
          <p:cNvPr id="6" name="Picture 3" descr="C:\Users\Svjetlana\Documents\školska knjiga\ppt predlosci i slike\smanjene\093_00003036340_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225" y="822325"/>
            <a:ext cx="3500462" cy="2333642"/>
          </a:xfrm>
          <a:prstGeom prst="rect">
            <a:avLst/>
          </a:prstGeom>
          <a:noFill/>
        </p:spPr>
      </p:pic>
      <p:sp>
        <p:nvSpPr>
          <p:cNvPr id="7" name="Naslov 3"/>
          <p:cNvSpPr txBox="1">
            <a:spLocks/>
          </p:cNvSpPr>
          <p:nvPr/>
        </p:nvSpPr>
        <p:spPr>
          <a:xfrm>
            <a:off x="530225" y="1847850"/>
            <a:ext cx="1538316" cy="935053"/>
          </a:xfrm>
          <a:prstGeom prst="rect">
            <a:avLst/>
          </a:prstGeom>
          <a:solidFill>
            <a:srgbClr val="92D050"/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chemeClr val="lt1"/>
                </a:solidFill>
              </a:rPr>
              <a:t>Veće visine, strme padine, oštri vrhovi</a:t>
            </a:r>
            <a:endParaRPr lang="hr-HR" dirty="0">
              <a:solidFill>
                <a:schemeClr val="lt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b="7420"/>
          <a:stretch>
            <a:fillRect/>
          </a:stretch>
        </p:blipFill>
        <p:spPr bwMode="auto">
          <a:xfrm>
            <a:off x="5657850" y="1908175"/>
            <a:ext cx="3136900" cy="302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Oval 21"/>
          <p:cNvSpPr/>
          <p:nvPr/>
        </p:nvSpPr>
        <p:spPr>
          <a:xfrm>
            <a:off x="3242581" y="1847850"/>
            <a:ext cx="844550" cy="3921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Oval 22"/>
          <p:cNvSpPr/>
          <p:nvPr/>
        </p:nvSpPr>
        <p:spPr>
          <a:xfrm>
            <a:off x="711200" y="1003300"/>
            <a:ext cx="844550" cy="3921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2341"/>
            <a:ext cx="8229600" cy="713234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Okamine (fosili)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1"/>
            <a:ext cx="5080000" cy="3350022"/>
          </a:xfrm>
        </p:spPr>
        <p:txBody>
          <a:bodyPr>
            <a:normAutofit/>
          </a:bodyPr>
          <a:lstStyle/>
          <a:p>
            <a:r>
              <a:rPr lang="hr-HR" sz="2400" dirty="0" smtClean="0"/>
              <a:t>u stijenama očuvani otisci davnih biljaka i životinja</a:t>
            </a:r>
            <a:endParaRPr lang="hr-H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51" y="822325"/>
            <a:ext cx="3008304" cy="200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Svjetlana\Documents\školska knjiga\ppt predlosci i slike\smanjene\012_sh1471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" y="2119822"/>
            <a:ext cx="3935443" cy="2623628"/>
          </a:xfrm>
          <a:prstGeom prst="rect">
            <a:avLst/>
          </a:prstGeom>
          <a:noFill/>
        </p:spPr>
      </p:pic>
      <p:pic>
        <p:nvPicPr>
          <p:cNvPr id="6" name="Picture 5" descr="C:\Users\Svjetlana\Documents\školska knjiga\ppt predlosci i slike\smanjene\012_sh8343022.jpg"/>
          <p:cNvPicPr>
            <a:picLocks noChangeAspect="1" noChangeArrowheads="1"/>
          </p:cNvPicPr>
          <p:nvPr/>
        </p:nvPicPr>
        <p:blipFill>
          <a:blip r:embed="rId5" cstate="print"/>
          <a:srcRect t="10204" b="28571"/>
          <a:stretch>
            <a:fillRect/>
          </a:stretch>
        </p:blipFill>
        <p:spPr bwMode="auto">
          <a:xfrm>
            <a:off x="4572000" y="2994025"/>
            <a:ext cx="4102100" cy="1674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1350"/>
            <a:ext cx="8229600" cy="713234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Građa Zemlje – Zemlja je lupinaste građe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974"/>
            <a:ext cx="8229600" cy="3030985"/>
          </a:xfrm>
        </p:spPr>
        <p:txBody>
          <a:bodyPr/>
          <a:lstStyle/>
          <a:p>
            <a:endParaRPr lang="hr-HR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r="50562" b="4720"/>
          <a:stretch>
            <a:fillRect/>
          </a:stretch>
        </p:blipFill>
        <p:spPr bwMode="auto">
          <a:xfrm>
            <a:off x="706440" y="1211261"/>
            <a:ext cx="3865560" cy="365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49316" y="1497013"/>
            <a:ext cx="642942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3278208" y="2038037"/>
            <a:ext cx="642942" cy="31147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2864820" y="2343791"/>
            <a:ext cx="642942" cy="38290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2563828" y="2793375"/>
            <a:ext cx="1096334" cy="44386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563564" y="1364613"/>
            <a:ext cx="3857652" cy="3439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183638"/>
            <a:ext cx="3559175" cy="351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Starost Zemlje – oko 4,6 milijarde godina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Zemljina prošlost u jednoj minuti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Zemljina prošlost u pet i pol minuta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Nastanak Sunčevog sustava</a:t>
            </a:r>
            <a:endParaRPr lang="hr-HR" dirty="0" smtClean="0"/>
          </a:p>
          <a:p>
            <a:r>
              <a:rPr lang="hr-HR" dirty="0" smtClean="0">
                <a:hlinkClick r:id="rId6"/>
              </a:rPr>
              <a:t>Veliki prasak i nastanak Zemlje</a:t>
            </a:r>
            <a:endParaRPr lang="hr-HR" dirty="0" smtClean="0"/>
          </a:p>
          <a:p>
            <a:r>
              <a:rPr lang="hr-HR" dirty="0" smtClean="0">
                <a:hlinkClick r:id="rId7"/>
              </a:rPr>
              <a:t>Dokumentarni film o nastanku Zemlje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dirty="0" smtClean="0"/>
              <a:t>Razlika između magme i lave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3" name="Picture 2" descr="C:\Users\Svjetlana\Documents\školska knjiga\ppt predlosci i slike\originali\013_000017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355" y="2632075"/>
            <a:ext cx="3198495" cy="2127269"/>
          </a:xfrm>
          <a:prstGeom prst="rect">
            <a:avLst/>
          </a:prstGeom>
          <a:noFill/>
        </p:spPr>
      </p:pic>
      <p:sp>
        <p:nvSpPr>
          <p:cNvPr id="14" name="Naslov 3"/>
          <p:cNvSpPr txBox="1">
            <a:spLocks/>
          </p:cNvSpPr>
          <p:nvPr/>
        </p:nvSpPr>
        <p:spPr>
          <a:xfrm>
            <a:off x="865132" y="4327547"/>
            <a:ext cx="2857520" cy="355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hr-HR" dirty="0" smtClean="0">
                <a:solidFill>
                  <a:schemeClr val="lt1"/>
                </a:solidFill>
              </a:rPr>
              <a:t>Magma </a:t>
            </a:r>
            <a:endParaRPr lang="hr-HR" dirty="0">
              <a:solidFill>
                <a:schemeClr val="lt1"/>
              </a:solidFill>
            </a:endParaRPr>
          </a:p>
        </p:txBody>
      </p:sp>
      <p:sp>
        <p:nvSpPr>
          <p:cNvPr id="15" name="Naslov 3"/>
          <p:cNvSpPr txBox="1">
            <a:spLocks/>
          </p:cNvSpPr>
          <p:nvPr/>
        </p:nvSpPr>
        <p:spPr>
          <a:xfrm>
            <a:off x="865132" y="1638296"/>
            <a:ext cx="2857520" cy="3905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chemeClr val="lt1"/>
                </a:solidFill>
              </a:rPr>
              <a:t>Lava</a:t>
            </a:r>
            <a:endParaRPr lang="hr-HR" dirty="0">
              <a:solidFill>
                <a:schemeClr val="lt1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 rot="18755666">
            <a:off x="-238519" y="2630116"/>
            <a:ext cx="5064825" cy="5241750"/>
          </a:xfrm>
          <a:prstGeom prst="arc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Naslov 3"/>
          <p:cNvSpPr txBox="1">
            <a:spLocks/>
          </p:cNvSpPr>
          <p:nvPr/>
        </p:nvSpPr>
        <p:spPr>
          <a:xfrm>
            <a:off x="3000364" y="2285998"/>
            <a:ext cx="1571636" cy="28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defRPr/>
            </a:pPr>
            <a:r>
              <a:rPr lang="hr-HR" dirty="0" smtClean="0">
                <a:solidFill>
                  <a:schemeClr val="lt1"/>
                </a:solidFill>
              </a:rPr>
              <a:t>Zemljina kora</a:t>
            </a:r>
            <a:endParaRPr lang="hr-HR" dirty="0">
              <a:solidFill>
                <a:schemeClr val="lt1"/>
              </a:solidFill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1508074" y="2112969"/>
            <a:ext cx="1500198" cy="92869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1864470" y="3470291"/>
            <a:ext cx="857256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Naslov 3"/>
          <p:cNvSpPr txBox="1">
            <a:spLocks/>
          </p:cNvSpPr>
          <p:nvPr/>
        </p:nvSpPr>
        <p:spPr>
          <a:xfrm>
            <a:off x="2651082" y="3541729"/>
            <a:ext cx="1571636" cy="285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solidFill>
                  <a:schemeClr val="lt1"/>
                </a:solidFill>
              </a:rPr>
              <a:t>Zemljin plašt</a:t>
            </a:r>
            <a:endParaRPr lang="hr-HR" dirty="0">
              <a:solidFill>
                <a:schemeClr val="lt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0414" y="882650"/>
            <a:ext cx="2202586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124637"/>
            <a:ext cx="8229600" cy="11430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14366" y="1420781"/>
            <a:ext cx="8229600" cy="3705275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21" name="Block Arc 20"/>
          <p:cNvSpPr/>
          <p:nvPr/>
        </p:nvSpPr>
        <p:spPr>
          <a:xfrm>
            <a:off x="1428728" y="2500331"/>
            <a:ext cx="6500858" cy="5143536"/>
          </a:xfrm>
          <a:prstGeom prst="blockArc">
            <a:avLst>
              <a:gd name="adj1" fmla="val 10751653"/>
              <a:gd name="adj2" fmla="val 68496"/>
              <a:gd name="adj3" fmla="val 10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un 21"/>
          <p:cNvSpPr/>
          <p:nvPr/>
        </p:nvSpPr>
        <p:spPr>
          <a:xfrm>
            <a:off x="0" y="581025"/>
            <a:ext cx="1928826" cy="1714512"/>
          </a:xfrm>
          <a:prstGeom prst="su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3" name="Picture 2" descr="C:\Program Files\Microsoft Office\MEDIA\CAGCAT10\j029382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02400" y="520700"/>
            <a:ext cx="1744675" cy="1836115"/>
          </a:xfrm>
          <a:prstGeom prst="rect">
            <a:avLst/>
          </a:prstGeom>
          <a:noFill/>
        </p:spPr>
      </p:pic>
      <p:pic>
        <p:nvPicPr>
          <p:cNvPr id="24" name="Picture 3" descr="C:\Users\Svjetlana\AppData\Local\Microsoft\Windows\Temporary Internet Files\Content.IE5\8OC5G8SY\MM900046644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0510">
            <a:off x="2084522" y="1533583"/>
            <a:ext cx="1785950" cy="1483247"/>
          </a:xfrm>
          <a:prstGeom prst="rect">
            <a:avLst/>
          </a:prstGeom>
          <a:noFill/>
        </p:spPr>
      </p:pic>
      <p:pic>
        <p:nvPicPr>
          <p:cNvPr id="25" name="Picture 5" descr="C:\Users\Svjetlana\AppData\Local\Microsoft\Windows\Temporary Internet Files\Content.IE5\LP68KNRA\MC90005679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1285885"/>
            <a:ext cx="1518818" cy="1796796"/>
          </a:xfrm>
          <a:prstGeom prst="rect">
            <a:avLst/>
          </a:prstGeom>
          <a:noFill/>
        </p:spPr>
      </p:pic>
      <p:pic>
        <p:nvPicPr>
          <p:cNvPr id="26" name="Picture 6" descr="C:\Users\Svjetlana\AppData\Local\Microsoft\Windows\Temporary Internet Files\Content.IE5\0MWS68IU\MC90010497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177667">
            <a:off x="875927" y="2864986"/>
            <a:ext cx="1826057" cy="1826057"/>
          </a:xfrm>
          <a:prstGeom prst="rect">
            <a:avLst/>
          </a:prstGeom>
          <a:noFill/>
        </p:spPr>
      </p:pic>
      <p:sp>
        <p:nvSpPr>
          <p:cNvPr id="27" name="Chord 26"/>
          <p:cNvSpPr/>
          <p:nvPr/>
        </p:nvSpPr>
        <p:spPr>
          <a:xfrm rot="6686631">
            <a:off x="2214759" y="3133169"/>
            <a:ext cx="4969408" cy="5295831"/>
          </a:xfrm>
          <a:prstGeom prst="chor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Rectangle 27"/>
          <p:cNvSpPr/>
          <p:nvPr/>
        </p:nvSpPr>
        <p:spPr>
          <a:xfrm>
            <a:off x="1314456" y="5143537"/>
            <a:ext cx="664373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9" name="Picture 9" descr="C:\Users\Svjetlana\AppData\Local\Microsoft\Windows\Temporary Internet Files\Content.IE5\8OC5G8SY\MC900413534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6795">
            <a:off x="6376482" y="2138662"/>
            <a:ext cx="1850521" cy="1555146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3357554" y="761999"/>
            <a:ext cx="2286016" cy="309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Vanjski čimbenici</a:t>
            </a:r>
            <a:endParaRPr lang="hr-HR" dirty="0"/>
          </a:p>
        </p:txBody>
      </p:sp>
      <p:sp>
        <p:nvSpPr>
          <p:cNvPr id="31" name="Lightning Bolt 30"/>
          <p:cNvSpPr/>
          <p:nvPr/>
        </p:nvSpPr>
        <p:spPr>
          <a:xfrm>
            <a:off x="3286116" y="3143273"/>
            <a:ext cx="1143008" cy="1428760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Lightning Bolt 31"/>
          <p:cNvSpPr/>
          <p:nvPr/>
        </p:nvSpPr>
        <p:spPr>
          <a:xfrm flipH="1">
            <a:off x="4714876" y="3143273"/>
            <a:ext cx="642942" cy="1500198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Lightning Bolt 32"/>
          <p:cNvSpPr/>
          <p:nvPr/>
        </p:nvSpPr>
        <p:spPr>
          <a:xfrm rot="19363916">
            <a:off x="2639863" y="3774286"/>
            <a:ext cx="1233681" cy="1543130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4" name="Rectangle 33"/>
          <p:cNvSpPr/>
          <p:nvPr/>
        </p:nvSpPr>
        <p:spPr>
          <a:xfrm>
            <a:off x="3428992" y="4321175"/>
            <a:ext cx="2286016" cy="536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Unutarnji čimbenici</a:t>
            </a:r>
            <a:endParaRPr lang="hr-HR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rot="5400000" flipH="1" flipV="1">
            <a:off x="3876686" y="3625067"/>
            <a:ext cx="1391422" cy="794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>
            <a:off x="3821901" y="1820876"/>
            <a:ext cx="1500198" cy="1588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7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Što je reljef? </a:t>
            </a:r>
          </a:p>
          <a:p>
            <a:r>
              <a:rPr lang="hr-HR" dirty="0" smtClean="0"/>
              <a:t>Kako se nazivaju u stijenama očuvani otisci davnih biljaka i životinja? </a:t>
            </a:r>
          </a:p>
          <a:p>
            <a:r>
              <a:rPr lang="hr-HR" dirty="0" smtClean="0"/>
              <a:t>Što je nadmorska visina? </a:t>
            </a:r>
          </a:p>
          <a:p>
            <a:r>
              <a:rPr lang="hr-HR" dirty="0" smtClean="0"/>
              <a:t>Navedite razliku između magme i lave. 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Razvrstajte navedene reljefne oblike na uzvisine, udubljenja i ravnice</a:t>
            </a:r>
          </a:p>
          <a:p>
            <a:r>
              <a:rPr lang="hr-HR" dirty="0" smtClean="0"/>
              <a:t>nizina, gora, planina, brdo, pobrđe, dolina, zavala, kotlina, klanac, visoravan</a:t>
            </a:r>
            <a:endParaRPr lang="hr-HR" dirty="0"/>
          </a:p>
        </p:txBody>
      </p:sp>
      <p:sp>
        <p:nvSpPr>
          <p:cNvPr id="4" name="Arc 3"/>
          <p:cNvSpPr/>
          <p:nvPr/>
        </p:nvSpPr>
        <p:spPr>
          <a:xfrm rot="8322294">
            <a:off x="407236" y="2404253"/>
            <a:ext cx="2765720" cy="2379559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27450" y="4562475"/>
            <a:ext cx="180975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 rot="18916682">
            <a:off x="6094762" y="4329198"/>
            <a:ext cx="2765720" cy="2379559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5825" y="4200525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Nizina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9691526">
            <a:off x="5890352" y="4284328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Gora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0451092">
            <a:off x="6464926" y="3935470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Planina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360697">
            <a:off x="7188915" y="3844135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Brdo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321437">
            <a:off x="7808347" y="4172198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Pobrđe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9915452">
            <a:off x="1538208" y="4257106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Dolina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859109">
            <a:off x="234427" y="4230223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Zavala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21304841">
            <a:off x="878018" y="4436461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Kotlina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1304841">
            <a:off x="905139" y="4199024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Klanac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30700" y="4200525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Visoravan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5251"/>
            <a:ext cx="8229600" cy="3229372"/>
          </a:xfrm>
        </p:spPr>
        <p:txBody>
          <a:bodyPr>
            <a:normAutofit/>
          </a:bodyPr>
          <a:lstStyle/>
          <a:p>
            <a:r>
              <a:rPr lang="hr-HR" sz="2800" dirty="0" smtClean="0"/>
              <a:t>Po kojim se obilježjima razlikuju mlado i staro gorje? </a:t>
            </a:r>
            <a:endParaRPr lang="hr-HR" sz="2800" dirty="0"/>
          </a:p>
        </p:txBody>
      </p:sp>
      <p:pic>
        <p:nvPicPr>
          <p:cNvPr id="4" name="Picture 3" descr="C:\Users\Svjetlana\Documents\školska knjiga\ppt predlosci i slike\smanjene\093_00003036340_4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2209800"/>
            <a:ext cx="3500462" cy="233364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b="7420"/>
          <a:stretch>
            <a:fillRect/>
          </a:stretch>
        </p:blipFill>
        <p:spPr bwMode="auto">
          <a:xfrm>
            <a:off x="5537200" y="2016108"/>
            <a:ext cx="2637103" cy="254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Na odgovarajuće mjesto imenujte: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Kora, plašt, jezgra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787525"/>
            <a:ext cx="4437062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623050" y="1606550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rgbClr val="FF0000"/>
                </a:solidFill>
              </a:rPr>
              <a:t>Kora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375" y="2270125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rgbClr val="FF0000"/>
                </a:solidFill>
              </a:rPr>
              <a:t>Plašt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3050" y="3114675"/>
            <a:ext cx="13874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rgbClr val="FF0000"/>
                </a:solidFill>
              </a:rPr>
              <a:t>Jezgra</a:t>
            </a:r>
            <a:endParaRPr lang="hr-H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Pejzaži Hrvatske </a:t>
            </a:r>
            <a:r>
              <a:rPr lang="hr-HR" sz="1600" i="1" dirty="0" smtClean="0"/>
              <a:t>(klik na odabranu poveznicu)</a:t>
            </a:r>
            <a:endParaRPr lang="hr-HR" sz="1600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hlinkClick r:id="rId3"/>
              </a:rPr>
              <a:t>Oda radosti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Hrvatska prirodna baština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Hrvatska prirodna baština – bezvremenska ljepota</a:t>
            </a:r>
            <a:endParaRPr lang="hr-HR" dirty="0" smtClean="0"/>
          </a:p>
          <a:p>
            <a:r>
              <a:rPr lang="hr-HR" dirty="0" smtClean="0">
                <a:hlinkClick r:id="rId6"/>
              </a:rPr>
              <a:t>Hrvatska iz zraka (Davor Rostuhar)</a:t>
            </a:r>
            <a:endParaRPr lang="hr-HR" dirty="0" smtClean="0"/>
          </a:p>
          <a:p>
            <a:r>
              <a:rPr lang="hr-HR" i="1" dirty="0" smtClean="0"/>
              <a:t>Koje promjene ste uočili u izgledu reljefa?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325"/>
            <a:ext cx="8229600" cy="713234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Uz svaki naziv pridružite odgovarajući reljefni oblik: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1"/>
            <a:ext cx="8229600" cy="3257550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Himalaja</a:t>
            </a:r>
          </a:p>
          <a:p>
            <a:r>
              <a:rPr lang="hr-HR" dirty="0" smtClean="0"/>
              <a:t>Dinaridi</a:t>
            </a:r>
          </a:p>
          <a:p>
            <a:r>
              <a:rPr lang="hr-HR" dirty="0" smtClean="0"/>
              <a:t>Tibet</a:t>
            </a:r>
          </a:p>
          <a:p>
            <a:r>
              <a:rPr lang="hr-HR" dirty="0" smtClean="0"/>
              <a:t>Lička zavala</a:t>
            </a:r>
          </a:p>
          <a:p>
            <a:r>
              <a:rPr lang="hr-HR" dirty="0" smtClean="0"/>
              <a:t>Požeška kotlina</a:t>
            </a:r>
          </a:p>
          <a:p>
            <a:r>
              <a:rPr lang="hr-HR" dirty="0" smtClean="0"/>
              <a:t>Papuk</a:t>
            </a:r>
          </a:p>
          <a:p>
            <a:r>
              <a:rPr lang="hr-HR" dirty="0" smtClean="0"/>
              <a:t>Hrvatsko zagorje</a:t>
            </a:r>
          </a:p>
          <a:p>
            <a:r>
              <a:rPr lang="hr-HR" dirty="0" smtClean="0"/>
              <a:t>Panonska nizina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4572000" y="1485900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Planina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847850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Planina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2209800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Visoravan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2571750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Zavala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2933700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Kotlina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3355975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Gora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3717925"/>
            <a:ext cx="1689100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Pobrđe</a:t>
            </a:r>
            <a:endParaRPr lang="hr-HR" sz="1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1999" y="4140200"/>
            <a:ext cx="2593975" cy="361950"/>
          </a:xfrm>
          <a:prstGeom prst="rect">
            <a:avLst/>
          </a:prstGeom>
          <a:noFill/>
          <a:ln w="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800" b="1" dirty="0" smtClean="0">
                <a:solidFill>
                  <a:srgbClr val="FF0000"/>
                </a:solidFill>
              </a:rPr>
              <a:t>Zavala</a:t>
            </a:r>
            <a:endParaRPr lang="hr-H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Izračunajte relativnu visinu između: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Mount Everesta i Dinare</a:t>
            </a:r>
          </a:p>
          <a:p>
            <a:r>
              <a:rPr lang="hr-HR" dirty="0" smtClean="0"/>
              <a:t>8848 m n.v.</a:t>
            </a:r>
          </a:p>
          <a:p>
            <a:r>
              <a:rPr lang="hr-HR" dirty="0" smtClean="0"/>
              <a:t>1831 m n.v.</a:t>
            </a:r>
          </a:p>
          <a:p>
            <a:r>
              <a:rPr lang="hr-HR" dirty="0" smtClean="0"/>
              <a:t>Mrtvog mora i Vranskog jezera na Cresu</a:t>
            </a:r>
          </a:p>
          <a:p>
            <a:r>
              <a:rPr lang="hr-HR" dirty="0" smtClean="0"/>
              <a:t>-430 m n.v.</a:t>
            </a:r>
          </a:p>
          <a:p>
            <a:r>
              <a:rPr lang="hr-HR" dirty="0" smtClean="0"/>
              <a:t>14 m n.v.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6"/>
            <a:ext cx="3813175" cy="3179813"/>
          </a:xfrm>
        </p:spPr>
        <p:txBody>
          <a:bodyPr>
            <a:normAutofit/>
          </a:bodyPr>
          <a:lstStyle/>
          <a:p>
            <a:r>
              <a:rPr lang="hr-HR" dirty="0" smtClean="0"/>
              <a:t>Što su fosili?</a:t>
            </a:r>
          </a:p>
          <a:p>
            <a:r>
              <a:rPr lang="hr-HR" dirty="0" smtClean="0"/>
              <a:t>Koja je razlika između magme i lave?</a:t>
            </a:r>
            <a:endParaRPr lang="hr-HR" dirty="0"/>
          </a:p>
        </p:txBody>
      </p:sp>
      <p:pic>
        <p:nvPicPr>
          <p:cNvPr id="6" name="Picture 5" descr="C:\Users\Svjetlana\Documents\školska knjiga\ppt predlosci i slike\smanjene\012_sh8343022.jpg"/>
          <p:cNvPicPr>
            <a:picLocks noChangeAspect="1" noChangeArrowheads="1"/>
          </p:cNvPicPr>
          <p:nvPr/>
        </p:nvPicPr>
        <p:blipFill>
          <a:blip r:embed="rId2" cstate="print"/>
          <a:srcRect t="10204" b="28571"/>
          <a:stretch>
            <a:fillRect/>
          </a:stretch>
        </p:blipFill>
        <p:spPr bwMode="auto">
          <a:xfrm>
            <a:off x="4933950" y="822325"/>
            <a:ext cx="3679825" cy="1501970"/>
          </a:xfrm>
          <a:prstGeom prst="rect">
            <a:avLst/>
          </a:prstGeom>
          <a:noFill/>
        </p:spPr>
      </p:pic>
      <p:pic>
        <p:nvPicPr>
          <p:cNvPr id="7" name="Picture 2" descr="C:\Users\Svjetlana\Documents\školska knjiga\ppt predlosci i slike\originali\013_000017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25" y="2571750"/>
            <a:ext cx="3198495" cy="2127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Reljef je...?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3209925" cy="3421113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Svi oblici...</a:t>
            </a:r>
          </a:p>
          <a:p>
            <a:pPr>
              <a:buNone/>
            </a:pPr>
            <a:r>
              <a:rPr lang="hr-HR" dirty="0" smtClean="0"/>
              <a:t> (ravnine...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...i neravnine) </a:t>
            </a:r>
          </a:p>
          <a:p>
            <a:pPr>
              <a:buNone/>
            </a:pPr>
            <a:r>
              <a:rPr lang="hr-HR" dirty="0" smtClean="0"/>
              <a:t>na Zemljinoj površini.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7450" y="822325"/>
            <a:ext cx="5330843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 r="3633"/>
          <a:stretch>
            <a:fillRect/>
          </a:stretch>
        </p:blipFill>
        <p:spPr bwMode="auto">
          <a:xfrm>
            <a:off x="831850" y="2431910"/>
            <a:ext cx="1790729" cy="140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b="7420"/>
          <a:stretch>
            <a:fillRect/>
          </a:stretch>
        </p:blipFill>
        <p:spPr bwMode="auto">
          <a:xfrm>
            <a:off x="2762250" y="2692400"/>
            <a:ext cx="162434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hr-HR" dirty="0" smtClean="0"/>
              <a:t>Zaravnjeni dijelovi Zemljine površine</a:t>
            </a:r>
          </a:p>
          <a:p>
            <a:pPr lvl="0"/>
            <a:endParaRPr lang="hr-HR" dirty="0" smtClean="0"/>
          </a:p>
          <a:p>
            <a:r>
              <a:rPr lang="hr-HR" dirty="0" smtClean="0"/>
              <a:t>Do 200 m – nizine</a:t>
            </a:r>
          </a:p>
          <a:p>
            <a:pPr lvl="0"/>
            <a:endParaRPr lang="hr-HR" dirty="0" smtClean="0"/>
          </a:p>
          <a:p>
            <a:r>
              <a:rPr lang="hr-HR" dirty="0" smtClean="0"/>
              <a:t>Više od 200 m - visoravni</a:t>
            </a:r>
          </a:p>
          <a:p>
            <a:pPr lvl="0"/>
            <a:endParaRPr lang="hr-HR" dirty="0" smtClean="0"/>
          </a:p>
          <a:p>
            <a:endParaRPr lang="hr-H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1184275"/>
            <a:ext cx="436159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84275"/>
            <a:ext cx="4361598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hr-HR" dirty="0" smtClean="0"/>
              <a:t>Uzvišenja i udubljenja</a:t>
            </a:r>
          </a:p>
          <a:p>
            <a:endParaRPr lang="hr-HR" dirty="0" smtClean="0"/>
          </a:p>
          <a:p>
            <a:endParaRPr lang="hr-HR" dirty="0" smtClean="0"/>
          </a:p>
          <a:p>
            <a:pPr lvl="0"/>
            <a:r>
              <a:rPr lang="hr-HR" dirty="0" smtClean="0"/>
              <a:t>Razlikuju se visinom (dubinom)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b="1" dirty="0" smtClean="0">
                <a:sym typeface="Wingdings" pitchFamily="2" charset="2"/>
              </a:rPr>
              <a:t>nadmorska</a:t>
            </a:r>
            <a:r>
              <a:rPr lang="hr-HR" dirty="0" smtClean="0">
                <a:sym typeface="Wingdings" pitchFamily="2" charset="2"/>
              </a:rPr>
              <a:t> ili </a:t>
            </a:r>
            <a:r>
              <a:rPr lang="hr-HR" b="1" dirty="0" smtClean="0">
                <a:sym typeface="Wingdings" pitchFamily="2" charset="2"/>
              </a:rPr>
              <a:t>apsolutna visina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10" name="Oval 9"/>
          <p:cNvSpPr/>
          <p:nvPr/>
        </p:nvSpPr>
        <p:spPr>
          <a:xfrm>
            <a:off x="5175250" y="2571750"/>
            <a:ext cx="663575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6743700" y="3416300"/>
            <a:ext cx="663575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701675"/>
            <a:ext cx="4040188" cy="479822"/>
          </a:xfrm>
        </p:spPr>
        <p:txBody>
          <a:bodyPr/>
          <a:lstStyle/>
          <a:p>
            <a:r>
              <a:rPr lang="hr-HR" dirty="0" smtClean="0"/>
              <a:t>Ravnice</a:t>
            </a:r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6" y="704453"/>
            <a:ext cx="4041775" cy="479822"/>
          </a:xfrm>
        </p:spPr>
        <p:txBody>
          <a:bodyPr/>
          <a:lstStyle/>
          <a:p>
            <a:r>
              <a:rPr lang="hr-HR" dirty="0" smtClean="0"/>
              <a:t>Neravnine</a:t>
            </a:r>
            <a:endParaRPr lang="hr-HR" dirty="0"/>
          </a:p>
        </p:txBody>
      </p:sp>
      <p:sp>
        <p:nvSpPr>
          <p:cNvPr id="13" name="Oval 12"/>
          <p:cNvSpPr/>
          <p:nvPr/>
        </p:nvSpPr>
        <p:spPr>
          <a:xfrm>
            <a:off x="831850" y="1184275"/>
            <a:ext cx="784225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1604645" y="1207135"/>
            <a:ext cx="784225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1435101" y="1908175"/>
            <a:ext cx="482600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2098675" y="2089150"/>
            <a:ext cx="482600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/>
          <p:cNvSpPr/>
          <p:nvPr/>
        </p:nvSpPr>
        <p:spPr>
          <a:xfrm>
            <a:off x="3244850" y="2420937"/>
            <a:ext cx="482600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Oval 17"/>
          <p:cNvSpPr/>
          <p:nvPr/>
        </p:nvSpPr>
        <p:spPr>
          <a:xfrm>
            <a:off x="2362835" y="2654935"/>
            <a:ext cx="482600" cy="30162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1" animBg="1"/>
      <p:bldP spid="16" grpId="2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539" y="2873375"/>
            <a:ext cx="2853186" cy="181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42975"/>
            <a:ext cx="3679825" cy="16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Svjetlana\Documents\školska knjiga\ppt predlosci i slike\smanjene\093_00003236292_9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873375"/>
            <a:ext cx="2833163" cy="1870075"/>
          </a:xfrm>
          <a:prstGeom prst="rect">
            <a:avLst/>
          </a:prstGeom>
          <a:noFill/>
        </p:spPr>
      </p:pic>
      <p:pic>
        <p:nvPicPr>
          <p:cNvPr id="9" name="Picture 3" descr="C:\Users\Svjetlana\Documents\školska knjiga\ppt predlosci i slike\smanjene\093_00003036340_4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275" y="2873375"/>
            <a:ext cx="2835277" cy="189018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0774" y="822325"/>
            <a:ext cx="2695575" cy="178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 b="7420"/>
          <a:stretch>
            <a:fillRect/>
          </a:stretch>
        </p:blipFill>
        <p:spPr bwMode="auto">
          <a:xfrm>
            <a:off x="4020613" y="822325"/>
            <a:ext cx="1999187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Istražite na Google kartama: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5575"/>
            <a:ext cx="8229600" cy="371792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>
                <a:hlinkClick r:id="rId3"/>
              </a:rPr>
              <a:t>Himalaja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Tibet</a:t>
            </a:r>
            <a:endParaRPr lang="hr-HR" dirty="0" smtClean="0"/>
          </a:p>
          <a:p>
            <a:r>
              <a:rPr lang="hr-HR" dirty="0" smtClean="0">
                <a:hlinkClick r:id="rId5"/>
              </a:rPr>
              <a:t>Dinaridi</a:t>
            </a:r>
            <a:endParaRPr lang="hr-HR" dirty="0" smtClean="0"/>
          </a:p>
          <a:p>
            <a:r>
              <a:rPr lang="hr-HR" dirty="0" smtClean="0">
                <a:hlinkClick r:id="rId6"/>
              </a:rPr>
              <a:t>Lička zavala</a:t>
            </a:r>
            <a:endParaRPr lang="hr-HR" dirty="0" smtClean="0"/>
          </a:p>
          <a:p>
            <a:r>
              <a:rPr lang="hr-HR" dirty="0" smtClean="0">
                <a:hlinkClick r:id="rId7"/>
              </a:rPr>
              <a:t>Požeška kotlina</a:t>
            </a:r>
            <a:endParaRPr lang="hr-HR" dirty="0" smtClean="0"/>
          </a:p>
          <a:p>
            <a:r>
              <a:rPr lang="hr-HR" dirty="0" smtClean="0">
                <a:hlinkClick r:id="rId8"/>
              </a:rPr>
              <a:t>Klanac Krke</a:t>
            </a:r>
            <a:endParaRPr lang="hr-HR" dirty="0" smtClean="0"/>
          </a:p>
          <a:p>
            <a:r>
              <a:rPr lang="hr-HR" dirty="0" smtClean="0">
                <a:hlinkClick r:id="rId9"/>
              </a:rPr>
              <a:t>Hrvatsko zagorje</a:t>
            </a:r>
            <a:endParaRPr lang="hr-HR" dirty="0" smtClean="0"/>
          </a:p>
          <a:p>
            <a:r>
              <a:rPr lang="hr-HR" dirty="0" smtClean="0">
                <a:hlinkClick r:id="rId10"/>
              </a:rPr>
              <a:t>Panonska nizina</a:t>
            </a:r>
            <a:endParaRPr lang="hr-H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0050" y="1461399"/>
            <a:ext cx="4391025" cy="328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7775" y="1546225"/>
            <a:ext cx="4987941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12302" y="1552575"/>
            <a:ext cx="466179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27450" y="1485900"/>
            <a:ext cx="5043741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47396" y="1485900"/>
            <a:ext cx="515315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29076" y="1468378"/>
            <a:ext cx="4649788" cy="31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171" y="2147888"/>
            <a:ext cx="8211657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822326"/>
            <a:ext cx="8229600" cy="1568449"/>
          </a:xfrm>
        </p:spPr>
        <p:txBody>
          <a:bodyPr>
            <a:normAutofit fontScale="85000" lnSpcReduction="20000"/>
          </a:bodyPr>
          <a:lstStyle/>
          <a:p>
            <a:r>
              <a:rPr lang="hr-HR" b="1" dirty="0" smtClean="0"/>
              <a:t>Nadmorska visina </a:t>
            </a:r>
            <a:r>
              <a:rPr lang="hr-HR" dirty="0" smtClean="0"/>
              <a:t>- visina neke točke mjerena od razine mora</a:t>
            </a:r>
          </a:p>
          <a:p>
            <a:r>
              <a:rPr lang="hr-HR" b="1" dirty="0" smtClean="0"/>
              <a:t>Relativna visina </a:t>
            </a:r>
            <a:r>
              <a:rPr lang="hr-HR" dirty="0" smtClean="0"/>
              <a:t>– visina neke točke mjerena od nekog drugog mjesta osim razine mora</a:t>
            </a:r>
            <a:endParaRPr lang="hr-HR" dirty="0"/>
          </a:p>
        </p:txBody>
      </p:sp>
      <p:sp>
        <p:nvSpPr>
          <p:cNvPr id="10" name="Rectangle 9">
            <a:hlinkClick r:id="rId4"/>
          </p:cNvPr>
          <p:cNvSpPr/>
          <p:nvPr/>
        </p:nvSpPr>
        <p:spPr>
          <a:xfrm>
            <a:off x="1676400" y="3838575"/>
            <a:ext cx="3619500" cy="784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hlinkClick r:id="rId4"/>
              </a:rPr>
              <a:t>Geoportal Državne geodetske uprave</a:t>
            </a:r>
            <a:r>
              <a:rPr lang="hr-HR" dirty="0" smtClean="0"/>
              <a:t> </a:t>
            </a:r>
            <a:r>
              <a:rPr lang="hr-HR" dirty="0" smtClean="0">
                <a:sym typeface="Wingdings" pitchFamily="2" charset="2"/>
              </a:rPr>
              <a:t> istražite na kojoj je nadmorskoj visini vaša škola.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>
                <a:hlinkClick r:id="rId3"/>
              </a:rPr>
              <a:t>Geoportal Državne geodetske uprave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0" y="1563636"/>
            <a:ext cx="1930400" cy="3579863"/>
          </a:xfrm>
        </p:spPr>
        <p:txBody>
          <a:bodyPr>
            <a:normAutofit fontScale="92500" lnSpcReduction="10000"/>
          </a:bodyPr>
          <a:lstStyle/>
          <a:p>
            <a:r>
              <a:rPr lang="hr-HR" sz="2000" dirty="0" smtClean="0"/>
              <a:t>Istražite na kojoj je nadmorskoj visini vaša škola</a:t>
            </a:r>
          </a:p>
          <a:p>
            <a:r>
              <a:rPr lang="hr-HR" sz="2000" dirty="0" smtClean="0"/>
              <a:t>Škola: 111 m n.v.</a:t>
            </a:r>
          </a:p>
          <a:p>
            <a:r>
              <a:rPr lang="hr-HR" sz="2000" dirty="0" smtClean="0"/>
              <a:t>Najviši vrh Hrvatske: 1831 m n.v.</a:t>
            </a:r>
          </a:p>
          <a:p>
            <a:r>
              <a:rPr lang="hr-HR" sz="2000" dirty="0" smtClean="0"/>
              <a:t>Relativna visina?</a:t>
            </a:r>
          </a:p>
          <a:p>
            <a:endParaRPr lang="hr-HR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1968500"/>
            <a:ext cx="2955925" cy="267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7200" y="1670036"/>
            <a:ext cx="3216275" cy="302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26354" t="14844" b="4644"/>
          <a:stretch>
            <a:fillRect/>
          </a:stretch>
        </p:blipFill>
        <p:spPr bwMode="auto">
          <a:xfrm>
            <a:off x="3787775" y="1753924"/>
            <a:ext cx="4765675" cy="292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Prostori ispod razine mora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718050" cy="3030985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hlinkClick r:id="rId3"/>
              </a:rPr>
              <a:t>Mrtvo more</a:t>
            </a:r>
            <a:r>
              <a:rPr lang="hr-HR" dirty="0" smtClean="0"/>
              <a:t> </a:t>
            </a:r>
            <a:r>
              <a:rPr lang="hr-HR" sz="1600" i="1" dirty="0" smtClean="0"/>
              <a:t>(očitati nadmorsku visinu sa slojnica u prikazu terena)</a:t>
            </a:r>
          </a:p>
          <a:p>
            <a:endParaRPr lang="hr-HR" sz="1600" i="1" dirty="0" smtClean="0"/>
          </a:p>
          <a:p>
            <a:r>
              <a:rPr lang="hr-HR" dirty="0" smtClean="0">
                <a:hlinkClick r:id="rId4"/>
              </a:rPr>
              <a:t>Bajkalsko jezero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>
                <a:hlinkClick r:id="rId5"/>
              </a:rPr>
              <a:t>Vransko jezero na Cresu</a:t>
            </a:r>
            <a:r>
              <a:rPr lang="hr-HR" dirty="0" smtClean="0"/>
              <a:t> </a:t>
            </a:r>
            <a:r>
              <a:rPr lang="hr-HR" sz="2000" i="1" dirty="0" smtClean="0"/>
              <a:t>(3D model Vranskog jezera)</a:t>
            </a:r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5250" y="2149475"/>
            <a:ext cx="3561957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E:\školska knjiga\ppt predlosci i slike\slike2\originali\095_00030929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0969" y="1425575"/>
            <a:ext cx="4004431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933</Words>
  <Application>Microsoft Office PowerPoint</Application>
  <PresentationFormat>On-screen Show (16:9)</PresentationFormat>
  <Paragraphs>176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Reljef i građa Zemlje</vt:lpstr>
      <vt:lpstr>Pejzaži Hrvatske (klik na odabranu poveznicu)</vt:lpstr>
      <vt:lpstr>Reljef je...?</vt:lpstr>
      <vt:lpstr>Slide 4</vt:lpstr>
      <vt:lpstr>Slide 5</vt:lpstr>
      <vt:lpstr>Istražite na Google kartama:</vt:lpstr>
      <vt:lpstr>Slide 7</vt:lpstr>
      <vt:lpstr>Geoportal Državne geodetske uprave</vt:lpstr>
      <vt:lpstr>Prostori ispod razine mora</vt:lpstr>
      <vt:lpstr>Slide 10</vt:lpstr>
      <vt:lpstr>Okamine (fosili)</vt:lpstr>
      <vt:lpstr>Građa Zemlje – Zemlja je lupinaste građe</vt:lpstr>
      <vt:lpstr>Starost Zemlje – oko 4,6 milijarde godina</vt:lpstr>
      <vt:lpstr>Razlika između magme i lave</vt:lpstr>
      <vt:lpstr>Slide 15</vt:lpstr>
      <vt:lpstr>Ponavljanje</vt:lpstr>
      <vt:lpstr>Ponavljanje</vt:lpstr>
      <vt:lpstr>Ponavljanje</vt:lpstr>
      <vt:lpstr>Na odgovarajuće mjesto imenujte:</vt:lpstr>
      <vt:lpstr>Uz svaki naziv pridružite odgovarajući reljefni oblik:</vt:lpstr>
      <vt:lpstr>Izračunajte relativnu visinu između: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12</cp:revision>
  <dcterms:created xsi:type="dcterms:W3CDTF">2019-03-27T12:00:31Z</dcterms:created>
  <dcterms:modified xsi:type="dcterms:W3CDTF">2019-05-30T06:40:44Z</dcterms:modified>
</cp:coreProperties>
</file>